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3" r:id="rId2"/>
    <p:sldId id="512" r:id="rId3"/>
    <p:sldId id="295" r:id="rId4"/>
    <p:sldId id="478" r:id="rId5"/>
    <p:sldId id="487" r:id="rId6"/>
    <p:sldId id="493" r:id="rId7"/>
    <p:sldId id="491" r:id="rId8"/>
    <p:sldId id="490" r:id="rId9"/>
    <p:sldId id="492" r:id="rId10"/>
    <p:sldId id="494" r:id="rId11"/>
    <p:sldId id="495" r:id="rId12"/>
    <p:sldId id="496" r:id="rId13"/>
    <p:sldId id="497" r:id="rId14"/>
    <p:sldId id="503" r:id="rId15"/>
    <p:sldId id="504" r:id="rId16"/>
    <p:sldId id="505" r:id="rId17"/>
    <p:sldId id="506" r:id="rId18"/>
    <p:sldId id="498" r:id="rId19"/>
    <p:sldId id="499" r:id="rId20"/>
    <p:sldId id="500" r:id="rId21"/>
    <p:sldId id="501" r:id="rId22"/>
    <p:sldId id="502" r:id="rId23"/>
    <p:sldId id="507" r:id="rId24"/>
    <p:sldId id="508" r:id="rId25"/>
    <p:sldId id="509" r:id="rId26"/>
    <p:sldId id="510" r:id="rId27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FF"/>
    <a:srgbClr val="CCFF66"/>
    <a:srgbClr val="66FF99"/>
    <a:srgbClr val="FFFF99"/>
    <a:srgbClr val="00FFCC"/>
    <a:srgbClr val="99CCFF"/>
    <a:srgbClr val="0000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104" autoAdjust="0"/>
    <p:restoredTop sz="94523" autoAdjust="0"/>
  </p:normalViewPr>
  <p:slideViewPr>
    <p:cSldViewPr>
      <p:cViewPr>
        <p:scale>
          <a:sx n="75" d="100"/>
          <a:sy n="75" d="100"/>
        </p:scale>
        <p:origin x="-47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D0E02-0668-44E5-9998-93DF12840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69187-9EF6-47C9-82E7-F04AA709F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6236-B734-4F6C-8410-08D161DBF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CBDF6-7289-4BC3-842A-26D83C5AB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4017-DE7D-4FD0-83AC-E0DFE7FDE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4E116-5499-4415-9453-782323C66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C6B47-43FE-4347-B440-687BA6FEA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2CC55-F617-437D-801B-75386F2B4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1647B-2C2F-48C3-99E2-C93026786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53159-287A-4D1F-B616-9E68DF8B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11770-FFD5-4F5B-9E84-AA6F0A3C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E2863-13B2-431C-8124-55F82750C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D44E7-4778-4BF9-8BAA-D4902CA81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5014F14-3F69-4003-ABBD-E4A6CB3E6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Lịch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sử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3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Nước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Văn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Lang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76200"/>
            <a:ext cx="7772400" cy="533400"/>
          </a:xfrm>
          <a:prstGeom prst="rect">
            <a:avLst/>
          </a:prstGeom>
          <a:solidFill>
            <a:srgbClr val="00FFCC"/>
          </a:solidFill>
          <a:ln>
            <a:noFill/>
          </a:ln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3.Đời </a:t>
            </a:r>
            <a:r>
              <a:rPr lang="en-US" sz="3200" b="1" dirty="0" err="1" smtClean="0">
                <a:solidFill>
                  <a:srgbClr val="0000FF"/>
                </a:solidFill>
              </a:rPr>
              <a:t>sống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vật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chất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tinh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thần</a:t>
            </a:r>
            <a:endParaRPr 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762000"/>
            <a:ext cx="8763000" cy="2667000"/>
          </a:xfrm>
          <a:prstGeom prst="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Dựa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hiện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vật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xưa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sử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biết</a:t>
            </a:r>
            <a:r>
              <a:rPr lang="en-US" sz="2800" b="1" dirty="0" smtClean="0">
                <a:solidFill>
                  <a:schemeClr val="tx1"/>
                </a:solidFill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</a:rPr>
              <a:t>Dưới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vua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Hùng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nghề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chính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dân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ruộng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Học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trồng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lúa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khoai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đỗ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cây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ăn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quả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rau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dưa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hấu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Họ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cũng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nấu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xôi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gói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chưng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giầy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mắm</a:t>
            </a:r>
            <a:r>
              <a:rPr lang="en-US" sz="2800" b="1" dirty="0" smtClean="0">
                <a:solidFill>
                  <a:schemeClr val="tx1"/>
                </a:solidFill>
              </a:rPr>
              <a:t>,..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6225" y="3581400"/>
            <a:ext cx="8763000" cy="2743200"/>
          </a:xfrm>
          <a:prstGeom prst="rect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Ngoài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còn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trồng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đay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gai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trồng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dâu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nuôi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tằm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ươm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tơ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dệt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vải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Họ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cũng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đúc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đồng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giáo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mác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mũi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tên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lưỡi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rìu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lưỡi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cày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vòng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tay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hoa</a:t>
            </a:r>
            <a:r>
              <a:rPr lang="en-US" sz="2800" b="1" dirty="0" smtClean="0">
                <a:solidFill>
                  <a:schemeClr val="tx1"/>
                </a:solidFill>
              </a:rPr>
              <a:t> tai, </a:t>
            </a:r>
            <a:r>
              <a:rPr lang="en-US" sz="2800" b="1" dirty="0" err="1" smtClean="0">
                <a:solidFill>
                  <a:schemeClr val="tx1"/>
                </a:solidFill>
              </a:rPr>
              <a:t>trống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chiêng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lục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,..., </a:t>
            </a:r>
            <a:r>
              <a:rPr lang="en-US" sz="2800" b="1" dirty="0" err="1" smtClean="0">
                <a:solidFill>
                  <a:schemeClr val="tx1"/>
                </a:solidFill>
              </a:rPr>
              <a:t>nặn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nồi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niêu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rổ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rá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gùi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nong</a:t>
            </a:r>
            <a:r>
              <a:rPr lang="en-US" sz="2800" b="1" dirty="0" smtClean="0">
                <a:solidFill>
                  <a:schemeClr val="tx1"/>
                </a:solidFill>
              </a:rPr>
              <a:t>; </a:t>
            </a:r>
            <a:r>
              <a:rPr lang="en-US" sz="2800" b="1" dirty="0" err="1" smtClean="0">
                <a:solidFill>
                  <a:schemeClr val="tx1"/>
                </a:solidFill>
              </a:rPr>
              <a:t>đan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thuyền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nan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đóng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thuyền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gỗ</a:t>
            </a:r>
            <a:r>
              <a:rPr lang="en-US" sz="2800" b="1" dirty="0" smtClean="0">
                <a:solidFill>
                  <a:schemeClr val="tx1"/>
                </a:solidFill>
              </a:rPr>
              <a:t>,...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_Luoi_cay_dong_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7150"/>
            <a:ext cx="3797300" cy="3276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6750" y="325755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Lưỡi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cày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đồng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7" name="Picture 6" descr="riu luoi xe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57150"/>
            <a:ext cx="4224588" cy="31813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10200" y="310515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Lưỡi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rìu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đồng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10" name="Picture 9" descr="images trang suc bang do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3962400"/>
            <a:ext cx="3048000" cy="2286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85800" y="62484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Trang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sức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12" name="Picture 11" descr="images muong va muoi dong so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3581400"/>
            <a:ext cx="4324350" cy="2667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419600" y="6324600"/>
            <a:ext cx="4419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Muôi</a:t>
            </a:r>
            <a:r>
              <a:rPr lang="en-US" b="1" dirty="0" smtClean="0">
                <a:solidFill>
                  <a:schemeClr val="tx1"/>
                </a:solidFill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</a:rPr>
              <a:t>vá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môi</a:t>
            </a:r>
            <a:r>
              <a:rPr lang="en-US" b="1" dirty="0" smtClean="0">
                <a:solidFill>
                  <a:schemeClr val="tx1"/>
                </a:solidFill>
              </a:rPr>
              <a:t>) </a:t>
            </a:r>
            <a:r>
              <a:rPr lang="en-US" b="1" dirty="0" err="1" smtClean="0">
                <a:solidFill>
                  <a:schemeClr val="tx1"/>
                </a:solidFill>
              </a:rPr>
              <a:t>bằng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đồng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51054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Trống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đồng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53340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Mũi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tên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đồng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pic>
        <p:nvPicPr>
          <p:cNvPr id="14" name="Picture 13" descr="images trong dong nguyen ca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3429000" cy="3581400"/>
          </a:xfrm>
          <a:prstGeom prst="rect">
            <a:avLst/>
          </a:prstGeom>
        </p:spPr>
      </p:pic>
      <p:pic>
        <p:nvPicPr>
          <p:cNvPr id="15" name="Picture 8" descr="h3"/>
          <p:cNvPicPr>
            <a:picLocks noChangeAspect="1" noChangeArrowheads="1"/>
          </p:cNvPicPr>
          <p:nvPr/>
        </p:nvPicPr>
        <p:blipFill>
          <a:blip r:embed="rId3">
            <a:lum contrast="72000"/>
          </a:blip>
          <a:srcRect/>
          <a:stretch>
            <a:fillRect/>
          </a:stretch>
        </p:blipFill>
        <p:spPr>
          <a:xfrm>
            <a:off x="4953000" y="1066800"/>
            <a:ext cx="3309938" cy="4114800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76200"/>
            <a:ext cx="6705600" cy="533400"/>
          </a:xfrm>
          <a:prstGeom prst="rect">
            <a:avLst/>
          </a:prstGeom>
          <a:solidFill>
            <a:srgbClr val="CCFF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3.Đời </a:t>
            </a:r>
            <a:r>
              <a:rPr lang="en-US" sz="3200" b="1" dirty="0" err="1" smtClean="0">
                <a:solidFill>
                  <a:srgbClr val="0000FF"/>
                </a:solidFill>
              </a:rPr>
              <a:t>sống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vật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chất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tinh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thần</a:t>
            </a:r>
            <a:endParaRPr 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8763000" cy="1438275"/>
          </a:xfrm>
          <a:prstGeom prst="rect">
            <a:avLst/>
          </a:prstGeom>
          <a:solidFill>
            <a:srgbClr val="00FFCC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còn</a:t>
            </a:r>
            <a:r>
              <a:rPr lang="en-US" sz="2800" b="1" dirty="0" smtClean="0">
                <a:solidFill>
                  <a:schemeClr val="tx1"/>
                </a:solidFill>
              </a:rPr>
              <a:t> ở </a:t>
            </a:r>
            <a:r>
              <a:rPr lang="en-US" sz="2800" b="1" dirty="0" err="1" smtClean="0">
                <a:solidFill>
                  <a:schemeClr val="tx1"/>
                </a:solidFill>
              </a:rPr>
              <a:t>nhà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sàn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thú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họp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nhau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thành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bản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Họ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thờ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thần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Đất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thần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Mặt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Trời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667000"/>
            <a:ext cx="8763000" cy="12192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tục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nhuộm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răng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đen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ăn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trầu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búi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tóc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cạo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trọc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đầu</a:t>
            </a:r>
            <a:r>
              <a:rPr lang="en-US" sz="2800" b="1" dirty="0" smtClean="0">
                <a:solidFill>
                  <a:schemeClr val="tx1"/>
                </a:solidFill>
              </a:rPr>
              <a:t>,.... </a:t>
            </a:r>
            <a:r>
              <a:rPr lang="en-US" sz="2800" b="1" dirty="0" err="1" smtClean="0">
                <a:solidFill>
                  <a:schemeClr val="tx1"/>
                </a:solidFill>
              </a:rPr>
              <a:t>Phụ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thích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đeo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hoa</a:t>
            </a:r>
            <a:r>
              <a:rPr lang="en-US" sz="2800" b="1" dirty="0" smtClean="0">
                <a:solidFill>
                  <a:schemeClr val="tx1"/>
                </a:solidFill>
              </a:rPr>
              <a:t> tai </a:t>
            </a:r>
            <a:r>
              <a:rPr lang="en-US" sz="2800" b="1" dirty="0" err="1" smtClean="0">
                <a:solidFill>
                  <a:schemeClr val="tx1"/>
                </a:solidFill>
              </a:rPr>
              <a:t>và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nhiều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vòng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bằng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đá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bằng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đồng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495800"/>
            <a:ext cx="8763000" cy="1600200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Những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ngày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hội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mọi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thường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hóa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trang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vui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chơi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nhảy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múa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theo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nhịp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trống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đồng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trai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đua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thuyền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sông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hoặc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đấu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vật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trên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những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bãi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đất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rộng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anh nhay mua tren trong dong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mages nha san tren trong do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" y="0"/>
            <a:ext cx="9142362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nguoi gia gao tren trong do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be mat trong do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487362"/>
          </a:xfrm>
          <a:solidFill>
            <a:srgbClr val="FF99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000" dirty="0" err="1" smtClean="0"/>
              <a:t>Đời</a:t>
            </a:r>
            <a:r>
              <a:rPr lang="en-US" sz="3000" dirty="0" smtClean="0"/>
              <a:t> </a:t>
            </a:r>
            <a:r>
              <a:rPr lang="en-US" sz="3000" dirty="0" err="1" smtClean="0"/>
              <a:t>sống</a:t>
            </a:r>
            <a:r>
              <a:rPr lang="en-US" sz="3000" dirty="0" smtClean="0"/>
              <a:t> </a:t>
            </a:r>
            <a:r>
              <a:rPr lang="en-US" sz="3000" dirty="0" err="1" smtClean="0"/>
              <a:t>vật</a:t>
            </a:r>
            <a:r>
              <a:rPr lang="en-US" sz="3000" dirty="0" smtClean="0"/>
              <a:t> </a:t>
            </a:r>
            <a:r>
              <a:rPr lang="en-US" sz="3000" dirty="0" err="1" smtClean="0"/>
              <a:t>chất</a:t>
            </a:r>
            <a:r>
              <a:rPr lang="en-US" sz="3000" dirty="0" smtClean="0"/>
              <a:t>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tinh</a:t>
            </a:r>
            <a:r>
              <a:rPr lang="en-US" sz="3000" dirty="0" smtClean="0"/>
              <a:t> </a:t>
            </a:r>
            <a:r>
              <a:rPr lang="en-US" sz="3000" dirty="0" err="1" smtClean="0"/>
              <a:t>thần</a:t>
            </a:r>
            <a:r>
              <a:rPr lang="en-US" sz="3000" dirty="0" smtClean="0"/>
              <a:t> </a:t>
            </a:r>
            <a:r>
              <a:rPr lang="en-US" sz="3000" dirty="0" err="1" smtClean="0"/>
              <a:t>của</a:t>
            </a:r>
            <a:r>
              <a:rPr lang="en-US" sz="3000" dirty="0" smtClean="0"/>
              <a:t> </a:t>
            </a:r>
            <a:r>
              <a:rPr lang="en-US" sz="3000" dirty="0" err="1" smtClean="0"/>
              <a:t>người</a:t>
            </a:r>
            <a:r>
              <a:rPr lang="en-US" sz="3000" dirty="0" smtClean="0"/>
              <a:t> </a:t>
            </a:r>
            <a:r>
              <a:rPr lang="en-US" sz="3000" dirty="0" err="1" smtClean="0"/>
              <a:t>Lạc</a:t>
            </a:r>
            <a:r>
              <a:rPr lang="en-US" sz="3000" dirty="0" smtClean="0"/>
              <a:t> </a:t>
            </a:r>
            <a:r>
              <a:rPr lang="en-US" sz="3000" dirty="0" err="1" smtClean="0"/>
              <a:t>Việt</a:t>
            </a:r>
            <a:endParaRPr lang="en-US" sz="30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762000"/>
            <a:ext cx="1752600" cy="487362"/>
          </a:xfrm>
          <a:prstGeom prst="rect">
            <a:avLst/>
          </a:prstGeom>
          <a:solidFill>
            <a:srgbClr val="FF99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Sản</a:t>
            </a:r>
            <a:r>
              <a:rPr kumimoji="0" lang="en-US" sz="3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xuất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05000" y="762000"/>
            <a:ext cx="1676400" cy="487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Ăn</a:t>
            </a:r>
            <a:r>
              <a:rPr lang="en-US" sz="3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uống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581400" y="762000"/>
            <a:ext cx="2209800" cy="487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Mặc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và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điểm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791200" y="762000"/>
            <a:ext cx="1447800" cy="487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Ở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7239000" y="762000"/>
            <a:ext cx="1676400" cy="487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Lễ</a:t>
            </a:r>
            <a:r>
              <a:rPr lang="en-US" sz="3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hội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52400" y="1238250"/>
            <a:ext cx="1752600" cy="434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Trồng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lúa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khoai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đỗ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cây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ăn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quả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rau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dưa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hấu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Nuôi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tằm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ươm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tơ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dệt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vải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Đúc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đồng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giáo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mác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mũi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tên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rìu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lười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cày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000" kern="0" baseline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Làm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gốm</a:t>
            </a:r>
            <a:endParaRPr lang="en-US" sz="20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Đóng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thuyền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905000" y="1257298"/>
            <a:ext cx="1676400" cy="43148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Cơm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xôi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Bánh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chưng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bánh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giầy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Uống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rượu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mắm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3581400" y="1247774"/>
            <a:ext cx="22098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Nhuộm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răng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đen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ăn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trầu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xăm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mình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1800" kern="0" baseline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Búi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tóc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hoặc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cạo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trọc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đầu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phụ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nữ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đeo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hoa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tai,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vòng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tay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bằng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đá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bằng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đồng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791200" y="1247774"/>
            <a:ext cx="14478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Ở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nhà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sàn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000" kern="0" baseline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Sống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quây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quần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thành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làng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bản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7239000" y="1247774"/>
            <a:ext cx="16764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Vui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chơi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nhảy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múa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Đua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thuyền</a:t>
            </a:r>
            <a:endParaRPr lang="en-US" sz="20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Đấu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vật</a:t>
            </a:r>
            <a:r>
              <a:rPr lang="en-US" sz="2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76200"/>
            <a:ext cx="7772400" cy="533400"/>
          </a:xfrm>
          <a:prstGeom prst="rect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4. </a:t>
            </a:r>
            <a:r>
              <a:rPr lang="en-US" sz="3200" b="1" dirty="0" err="1" smtClean="0">
                <a:solidFill>
                  <a:srgbClr val="0000FF"/>
                </a:solidFill>
              </a:rPr>
              <a:t>Phong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tục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người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lạc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Việt</a:t>
            </a:r>
            <a:endParaRPr 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763000" cy="1438275"/>
          </a:xfrm>
          <a:prstGeom prst="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Hãy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kể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tên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một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số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câu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chuyện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cổ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tích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truyền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thuyết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phong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tục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mà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biết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971800"/>
            <a:ext cx="8763000" cy="1143000"/>
          </a:xfrm>
          <a:prstGeom prst="rect">
            <a:avLst/>
          </a:prstGeom>
          <a:solidFill>
            <a:srgbClr val="CCFF66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Sự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tích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chưng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giầy</a:t>
            </a:r>
            <a:r>
              <a:rPr lang="en-US" sz="2800" b="1" dirty="0" smtClean="0">
                <a:solidFill>
                  <a:schemeClr val="tx1"/>
                </a:solidFill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tục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chưng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giầy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ngày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Tết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241800"/>
            <a:ext cx="8763000" cy="95250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Sự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tích</a:t>
            </a:r>
            <a:r>
              <a:rPr lang="en-US" sz="2800" b="1" dirty="0" smtClean="0">
                <a:solidFill>
                  <a:schemeClr val="tx1"/>
                </a:solidFill>
              </a:rPr>
              <a:t> Mai An </a:t>
            </a:r>
            <a:r>
              <a:rPr lang="en-US" sz="2800" b="1" dirty="0" err="1" smtClean="0">
                <a:solidFill>
                  <a:schemeClr val="tx1"/>
                </a:solidFill>
              </a:rPr>
              <a:t>Tiêm</a:t>
            </a:r>
            <a:r>
              <a:rPr lang="en-US" sz="2800" b="1" dirty="0" smtClean="0">
                <a:solidFill>
                  <a:schemeClr val="tx1"/>
                </a:solidFill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trồng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dưa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hấu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5295900"/>
            <a:ext cx="8763000" cy="1219200"/>
          </a:xfrm>
          <a:prstGeom prst="rect">
            <a:avLst/>
          </a:prstGeom>
          <a:solidFill>
            <a:srgbClr val="FF99CC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Sơn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Thủy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Tinh</a:t>
            </a:r>
            <a:r>
              <a:rPr lang="en-US" sz="2800" b="1" dirty="0" smtClean="0">
                <a:solidFill>
                  <a:schemeClr val="tx1"/>
                </a:solidFill>
              </a:rPr>
              <a:t>: </a:t>
            </a:r>
            <a:r>
              <a:rPr lang="en-US" sz="2800" b="1" dirty="0" err="1" smtClean="0">
                <a:solidFill>
                  <a:schemeClr val="tx1"/>
                </a:solidFill>
              </a:rPr>
              <a:t>nói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về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trị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thủy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đắp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đê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447800" y="2176552"/>
            <a:ext cx="5562600" cy="1862048"/>
          </a:xfrm>
          <a:prstGeom prst="rect">
            <a:avLst/>
          </a:prstGeom>
          <a:solidFill>
            <a:srgbClr val="FF99CC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ContrastingLeftFacing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sz="11500" b="1" dirty="0" err="1" smtClean="0">
                <a:latin typeface="Arial" pitchFamily="34" charset="0"/>
                <a:cs typeface="Arial" pitchFamily="34" charset="0"/>
              </a:rPr>
              <a:t>Lịch</a:t>
            </a:r>
            <a:r>
              <a:rPr lang="en-US" sz="1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500" b="1" dirty="0" err="1" smtClean="0">
                <a:latin typeface="Arial" pitchFamily="34" charset="0"/>
                <a:cs typeface="Arial" pitchFamily="34" charset="0"/>
              </a:rPr>
              <a:t>sử</a:t>
            </a:r>
            <a:endParaRPr lang="en-US" sz="115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5" name="Picture 3" descr="ImageX[49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554048">
            <a:off x="2665442" y="5386070"/>
            <a:ext cx="680004" cy="73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3" descr="ImageX[49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650817">
            <a:off x="7777239" y="5645356"/>
            <a:ext cx="608255" cy="45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" descr="ImageX[49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650817">
            <a:off x="453705" y="5710132"/>
            <a:ext cx="608255" cy="45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000" y="228600"/>
            <a:ext cx="8763000" cy="990600"/>
          </a:xfrm>
          <a:prstGeom prst="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Hiện</a:t>
            </a:r>
            <a:r>
              <a:rPr lang="en-US" sz="2800" b="1" dirty="0" smtClean="0">
                <a:solidFill>
                  <a:schemeClr val="tx1"/>
                </a:solidFill>
              </a:rPr>
              <a:t> nay </a:t>
            </a:r>
            <a:r>
              <a:rPr lang="en-US" sz="2800" b="1" dirty="0" err="1" smtClean="0">
                <a:solidFill>
                  <a:schemeClr val="tx1"/>
                </a:solidFill>
              </a:rPr>
              <a:t>địa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phương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chúng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còn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lưu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giữ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phong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tục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nào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của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người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Việt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2590800"/>
            <a:ext cx="2057400" cy="609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tục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ăn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trầu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2362200"/>
            <a:ext cx="1905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trồng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lúa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khoai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đỗ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962400"/>
            <a:ext cx="3048000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tổ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chức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lễ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hội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vào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mùa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xuân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có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trò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đấu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vật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đua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thuyền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1600" y="4648200"/>
            <a:ext cx="3124200" cy="990600"/>
          </a:xfrm>
          <a:prstGeom prst="rect">
            <a:avLst/>
          </a:prstGeom>
          <a:solidFill>
            <a:srgbClr val="66FF99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chưng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bánh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giầy</a:t>
            </a:r>
            <a:r>
              <a:rPr lang="en-US" sz="2800" b="1" dirty="0" smtClean="0">
                <a:solidFill>
                  <a:schemeClr val="tx1"/>
                </a:solidFill>
              </a:rPr>
              <a:t>,..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76400"/>
            <a:ext cx="8763000" cy="2667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b="1" dirty="0" err="1" smtClean="0">
                <a:solidFill>
                  <a:schemeClr val="tx1"/>
                </a:solidFill>
              </a:rPr>
              <a:t>Nước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Văn</a:t>
            </a:r>
            <a:r>
              <a:rPr lang="en-US" sz="4400" b="1" dirty="0" smtClean="0">
                <a:solidFill>
                  <a:schemeClr val="tx1"/>
                </a:solidFill>
              </a:rPr>
              <a:t> Lang </a:t>
            </a:r>
            <a:r>
              <a:rPr lang="en-US" sz="4400" b="1" dirty="0" err="1" smtClean="0">
                <a:solidFill>
                  <a:schemeClr val="tx1"/>
                </a:solidFill>
              </a:rPr>
              <a:t>tồn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tại</a:t>
            </a:r>
            <a:r>
              <a:rPr lang="en-US" sz="4400" b="1" dirty="0" smtClean="0">
                <a:solidFill>
                  <a:schemeClr val="tx1"/>
                </a:solidFill>
              </a:rPr>
              <a:t> qua </a:t>
            </a:r>
            <a:r>
              <a:rPr lang="en-US" sz="4400" b="1" dirty="0" err="1" smtClean="0">
                <a:solidFill>
                  <a:schemeClr val="tx1"/>
                </a:solidFill>
              </a:rPr>
              <a:t>mười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tám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đời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vua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Hùng</a:t>
            </a:r>
            <a:r>
              <a:rPr lang="en-US" sz="4400" b="1" dirty="0" smtClean="0">
                <a:solidFill>
                  <a:schemeClr val="tx1"/>
                </a:solidFill>
              </a:rPr>
              <a:t>.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24200" y="228600"/>
            <a:ext cx="2590800" cy="1219200"/>
          </a:xfrm>
          <a:prstGeom prst="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4400" b="1" dirty="0" err="1" smtClean="0">
                <a:solidFill>
                  <a:srgbClr val="FF0000"/>
                </a:solidFill>
              </a:rPr>
              <a:t>Ghi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nhớ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" y="1447800"/>
            <a:ext cx="8369300" cy="5105400"/>
          </a:xfrm>
          <a:prstGeom prst="rect">
            <a:avLst/>
          </a:prstGeom>
          <a:solidFill>
            <a:srgbClr val="66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Khoảng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năm</a:t>
            </a:r>
            <a:r>
              <a:rPr lang="en-US" sz="3200" b="1" dirty="0" smtClean="0">
                <a:solidFill>
                  <a:schemeClr val="tx1"/>
                </a:solidFill>
              </a:rPr>
              <a:t> 700 TCN, </a:t>
            </a:r>
            <a:r>
              <a:rPr lang="en-US" sz="3200" b="1" dirty="0" err="1" smtClean="0">
                <a:solidFill>
                  <a:schemeClr val="tx1"/>
                </a:solidFill>
              </a:rPr>
              <a:t>nhà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đầu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tiên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đời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Tên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Văn</a:t>
            </a:r>
            <a:r>
              <a:rPr lang="en-US" sz="3200" b="1" dirty="0" smtClean="0">
                <a:solidFill>
                  <a:schemeClr val="tx1"/>
                </a:solidFill>
              </a:rPr>
              <a:t> Lang. </a:t>
            </a:r>
            <a:r>
              <a:rPr lang="en-US" sz="3200" b="1" dirty="0" err="1" smtClean="0">
                <a:solidFill>
                  <a:schemeClr val="tx1"/>
                </a:solidFill>
              </a:rPr>
              <a:t>Vua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được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gọi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Hùng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Vương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Người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Việt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biết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ruộng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ươm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tơ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dệt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lụa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đúc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đồng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vũ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khí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công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cụ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sản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xuất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cuộc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</a:rPr>
              <a:t>làng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bản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giản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dị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vui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tươi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hòa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hợp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với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thiên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nhiên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nhiều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tục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lệ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riêng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Untitled-copyL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7" descr="su3"/>
          <p:cNvPicPr>
            <a:picLocks noChangeAspect="1" noChangeArrowheads="1"/>
          </p:cNvPicPr>
          <p:nvPr/>
        </p:nvPicPr>
        <p:blipFill>
          <a:blip r:embed="rId2">
            <a:lum contrast="72000"/>
          </a:blip>
          <a:srcRect l="1961" r="3922" b="7408"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219200" y="6184900"/>
            <a:ext cx="685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Đền thờ An Dương Vương tại thành Cổ Loa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 tuong vua hu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lang vua hung 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1219200" y="304800"/>
            <a:ext cx="7010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400" b="1" dirty="0" err="1" smtClean="0">
                <a:solidFill>
                  <a:srgbClr val="FF0000"/>
                </a:solidFill>
              </a:rPr>
              <a:t>Ôn</a:t>
            </a:r>
            <a:r>
              <a:rPr lang="fr-FR" sz="4400" b="1" dirty="0" smtClean="0">
                <a:solidFill>
                  <a:srgbClr val="FF0000"/>
                </a:solidFill>
              </a:rPr>
              <a:t> </a:t>
            </a:r>
            <a:r>
              <a:rPr lang="fr-FR" sz="4400" b="1" dirty="0" err="1" smtClean="0">
                <a:solidFill>
                  <a:srgbClr val="FF0000"/>
                </a:solidFill>
              </a:rPr>
              <a:t>bài</a:t>
            </a:r>
            <a:r>
              <a:rPr lang="fr-FR" sz="4400" b="1" dirty="0" smtClean="0">
                <a:solidFill>
                  <a:srgbClr val="FF0000"/>
                </a:solidFill>
              </a:rPr>
              <a:t> </a:t>
            </a:r>
            <a:r>
              <a:rPr lang="fr-FR" sz="4400" b="1" dirty="0" err="1">
                <a:solidFill>
                  <a:srgbClr val="FF0000"/>
                </a:solidFill>
              </a:rPr>
              <a:t>cũ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07987" y="2971800"/>
            <a:ext cx="87360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5400" b="1" dirty="0" err="1">
                <a:solidFill>
                  <a:srgbClr val="0000FF"/>
                </a:solidFill>
              </a:rPr>
              <a:t>Câu</a:t>
            </a:r>
            <a:r>
              <a:rPr lang="fr-FR" sz="5400" b="1" dirty="0">
                <a:solidFill>
                  <a:srgbClr val="0000FF"/>
                </a:solidFill>
              </a:rPr>
              <a:t> 1: </a:t>
            </a:r>
            <a:r>
              <a:rPr lang="fr-FR" sz="5400" b="1" dirty="0" err="1">
                <a:solidFill>
                  <a:srgbClr val="0000FF"/>
                </a:solidFill>
              </a:rPr>
              <a:t>T</a:t>
            </a:r>
            <a:r>
              <a:rPr lang="fr-FR" sz="5400" b="1" dirty="0" err="1" smtClean="0">
                <a:solidFill>
                  <a:srgbClr val="0000FF"/>
                </a:solidFill>
              </a:rPr>
              <a:t>hế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nào</a:t>
            </a:r>
            <a:r>
              <a:rPr lang="fr-FR" sz="5400" b="1" dirty="0" smtClean="0">
                <a:solidFill>
                  <a:srgbClr val="0000FF"/>
                </a:solidFill>
              </a:rPr>
              <a:t> là </a:t>
            </a:r>
            <a:r>
              <a:rPr lang="fr-FR" sz="5400" b="1" dirty="0" err="1" smtClean="0">
                <a:solidFill>
                  <a:srgbClr val="0000FF"/>
                </a:solidFill>
              </a:rPr>
              <a:t>bản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đồ</a:t>
            </a:r>
            <a:endParaRPr lang="en-US" sz="5400" b="1" dirty="0">
              <a:solidFill>
                <a:srgbClr val="0000FF"/>
              </a:solidFill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297546" y="2133600"/>
            <a:ext cx="8915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5400" b="1" dirty="0" err="1">
                <a:solidFill>
                  <a:srgbClr val="0000FF"/>
                </a:solidFill>
              </a:rPr>
              <a:t>Câu</a:t>
            </a:r>
            <a:r>
              <a:rPr lang="fr-FR" sz="5400" b="1" dirty="0">
                <a:solidFill>
                  <a:srgbClr val="0000FF"/>
                </a:solidFill>
              </a:rPr>
              <a:t> 2: </a:t>
            </a:r>
            <a:r>
              <a:rPr lang="fr-FR" sz="5400" b="1" dirty="0" err="1" smtClean="0">
                <a:solidFill>
                  <a:srgbClr val="0000FF"/>
                </a:solidFill>
              </a:rPr>
              <a:t>Nêu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một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số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yếu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tố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của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bản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đồ</a:t>
            </a:r>
            <a:r>
              <a:rPr lang="fr-FR" sz="5400" b="1" dirty="0" smtClean="0">
                <a:solidFill>
                  <a:srgbClr val="0000FF"/>
                </a:solidFill>
              </a:rPr>
              <a:t>.</a:t>
            </a:r>
            <a:endParaRPr lang="en-US" sz="5400" b="1" dirty="0">
              <a:solidFill>
                <a:srgbClr val="0000FF"/>
              </a:solidFill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57200" y="2362200"/>
            <a:ext cx="83756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5400" b="1" dirty="0" err="1">
                <a:solidFill>
                  <a:srgbClr val="0000FF"/>
                </a:solidFill>
              </a:rPr>
              <a:t>Câu</a:t>
            </a:r>
            <a:r>
              <a:rPr lang="fr-FR" sz="5400" b="1" dirty="0">
                <a:solidFill>
                  <a:srgbClr val="0000FF"/>
                </a:solidFill>
              </a:rPr>
              <a:t> 3 : </a:t>
            </a:r>
            <a:r>
              <a:rPr lang="fr-FR" sz="5400" b="1" dirty="0" err="1" smtClean="0">
                <a:solidFill>
                  <a:srgbClr val="0000FF"/>
                </a:solidFill>
              </a:rPr>
              <a:t>Nêu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các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bước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sử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dụng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bản</a:t>
            </a:r>
            <a:r>
              <a:rPr lang="fr-FR" sz="5400" b="1" dirty="0" smtClean="0">
                <a:solidFill>
                  <a:srgbClr val="0000FF"/>
                </a:solidFill>
              </a:rPr>
              <a:t> </a:t>
            </a:r>
            <a:r>
              <a:rPr lang="fr-FR" sz="5400" b="1" dirty="0" err="1" smtClean="0">
                <a:solidFill>
                  <a:srgbClr val="0000FF"/>
                </a:solidFill>
              </a:rPr>
              <a:t>đồ</a:t>
            </a:r>
            <a:r>
              <a:rPr lang="fr-FR" sz="5400" b="1" dirty="0" smtClean="0">
                <a:solidFill>
                  <a:srgbClr val="0000FF"/>
                </a:solidFill>
              </a:rPr>
              <a:t>.</a:t>
            </a:r>
            <a:endParaRPr lang="en-US" sz="5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2" grpId="0"/>
      <p:bldP spid="49162" grpId="1"/>
      <p:bldP spid="49163" grpId="0"/>
      <p:bldP spid="49163" grpId="1"/>
      <p:bldP spid="491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4" name="Picture 8" descr="teddy_bear_reading_st_a_hc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086600" y="3733800"/>
            <a:ext cx="150653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5" name="Picture 9" descr="cooltext41670012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67000" y="990600"/>
            <a:ext cx="343217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1 (1541)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3200400"/>
            <a:ext cx="441960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5306" name="WordArt 10" descr="3900c34f3c7bfe9f57b3dd0344203623-10053"/>
          <p:cNvSpPr>
            <a:spLocks noChangeArrowheads="1" noChangeShapeType="1" noTextEdit="1"/>
          </p:cNvSpPr>
          <p:nvPr/>
        </p:nvSpPr>
        <p:spPr bwMode="auto">
          <a:xfrm>
            <a:off x="2362200" y="2895600"/>
            <a:ext cx="487680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ln w="9525">
                  <a:solidFill>
                    <a:srgbClr val="4203F3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NƯỚC VĂN LANG</a:t>
            </a:r>
            <a:endParaRPr lang="en-US" sz="2000" b="1" kern="10" dirty="0">
              <a:ln w="9525">
                <a:solidFill>
                  <a:srgbClr val="4203F3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fade/>
    <p:sndAc>
      <p:stSnd>
        <p:snd r:embed="rId2" name="Tieng chim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228600"/>
            <a:ext cx="8763000" cy="12954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BUỔI ĐẦU DỰNG NƯỚC VÀ </a:t>
            </a:r>
            <a:r>
              <a:rPr lang="en-US" sz="3200" b="1" dirty="0" err="1" smtClean="0">
                <a:solidFill>
                  <a:srgbClr val="FF0000"/>
                </a:solidFill>
              </a:rPr>
              <a:t>GiỮ</a:t>
            </a:r>
            <a:r>
              <a:rPr lang="en-US" sz="3200" b="1" dirty="0" smtClean="0">
                <a:solidFill>
                  <a:srgbClr val="FF0000"/>
                </a:solidFill>
              </a:rPr>
              <a:t> NƯỚC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</a:rPr>
              <a:t>Khoảng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</a:rPr>
              <a:t> 700 TCN </a:t>
            </a:r>
            <a:r>
              <a:rPr lang="en-US" sz="3200" b="1" dirty="0" err="1" smtClean="0">
                <a:solidFill>
                  <a:srgbClr val="FF0000"/>
                </a:solidFill>
              </a:rPr>
              <a:t>đến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</a:rPr>
              <a:t> 179 TCN)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2362200"/>
            <a:ext cx="8763000" cy="3810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Trên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đất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ta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từ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xa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xưa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người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sinh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Khoảng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năm</a:t>
            </a:r>
            <a:r>
              <a:rPr lang="en-US" sz="3200" b="1" dirty="0" smtClean="0">
                <a:solidFill>
                  <a:schemeClr val="tx1"/>
                </a:solidFill>
              </a:rPr>
              <a:t> 700 </a:t>
            </a:r>
            <a:r>
              <a:rPr lang="en-US" sz="3200" b="1" dirty="0" err="1" smtClean="0">
                <a:solidFill>
                  <a:schemeClr val="tx1"/>
                </a:solidFill>
              </a:rPr>
              <a:t>trước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Công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Nguyên</a:t>
            </a:r>
            <a:r>
              <a:rPr lang="en-US" sz="3200" b="1" dirty="0" smtClean="0">
                <a:solidFill>
                  <a:schemeClr val="tx1"/>
                </a:solidFill>
              </a:rPr>
              <a:t> (TCN), </a:t>
            </a:r>
            <a:r>
              <a:rPr lang="en-US" sz="3200" b="1" dirty="0" err="1" smtClean="0">
                <a:solidFill>
                  <a:schemeClr val="tx1"/>
                </a:solidFill>
              </a:rPr>
              <a:t>trên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địa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phận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Bắc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Bộ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Bắc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Trung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Bộ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</a:rPr>
              <a:t> nay,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Văn</a:t>
            </a:r>
            <a:r>
              <a:rPr lang="en-US" sz="3200" b="1" dirty="0" smtClean="0">
                <a:solidFill>
                  <a:schemeClr val="tx1"/>
                </a:solidFill>
              </a:rPr>
              <a:t> Lang </a:t>
            </a:r>
            <a:r>
              <a:rPr lang="en-US" sz="3200" b="1" dirty="0" err="1" smtClean="0">
                <a:solidFill>
                  <a:schemeClr val="tx1"/>
                </a:solidFill>
              </a:rPr>
              <a:t>đã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đời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Nối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tiếp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Văn</a:t>
            </a:r>
            <a:r>
              <a:rPr lang="en-US" sz="3200" b="1" dirty="0" smtClean="0">
                <a:solidFill>
                  <a:schemeClr val="tx1"/>
                </a:solidFill>
              </a:rPr>
              <a:t> Lang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Âu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Lạc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Đó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buổi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đầu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dựng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giữ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dân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tộc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ta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Lịch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sử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gọi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đây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thời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đại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Hùng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Vương</a:t>
            </a:r>
            <a:r>
              <a:rPr lang="en-US" sz="3200" b="1" dirty="0" smtClean="0">
                <a:solidFill>
                  <a:schemeClr val="tx1"/>
                </a:solidFill>
              </a:rPr>
              <a:t>-An </a:t>
            </a:r>
            <a:r>
              <a:rPr lang="en-US" sz="3200" b="1" dirty="0" err="1" smtClean="0">
                <a:solidFill>
                  <a:schemeClr val="tx1"/>
                </a:solidFill>
              </a:rPr>
              <a:t>Dương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Vương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304800"/>
            <a:ext cx="8763000" cy="1295400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 algn="just"/>
            <a:r>
              <a:rPr lang="en-US" sz="3200" b="1" dirty="0" smtClean="0">
                <a:solidFill>
                  <a:srgbClr val="0000FF"/>
                </a:solidFill>
              </a:rPr>
              <a:t>1.Thời </a:t>
            </a:r>
            <a:r>
              <a:rPr lang="en-US" sz="3200" b="1" dirty="0" err="1" smtClean="0">
                <a:solidFill>
                  <a:srgbClr val="0000FF"/>
                </a:solidFill>
              </a:rPr>
              <a:t>gian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thành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địa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phận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nước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Văn</a:t>
            </a:r>
            <a:r>
              <a:rPr lang="en-US" sz="3200" b="1" dirty="0" smtClean="0">
                <a:solidFill>
                  <a:srgbClr val="0000FF"/>
                </a:solidFill>
              </a:rPr>
              <a:t> Lang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057400"/>
            <a:ext cx="8763000" cy="1828800"/>
          </a:xfrm>
          <a:prstGeom prst="rect">
            <a:avLst/>
          </a:prstGeom>
          <a:solidFill>
            <a:srgbClr val="CCFF66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Khoảng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năm</a:t>
            </a:r>
            <a:r>
              <a:rPr lang="en-US" sz="3200" b="1" dirty="0" smtClean="0">
                <a:solidFill>
                  <a:schemeClr val="tx1"/>
                </a:solidFill>
              </a:rPr>
              <a:t> 700 TCN, ở </a:t>
            </a:r>
            <a:r>
              <a:rPr lang="en-US" sz="3200" b="1" dirty="0" err="1" smtClean="0">
                <a:solidFill>
                  <a:schemeClr val="tx1"/>
                </a:solidFill>
              </a:rPr>
              <a:t>khu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vực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sông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Hồng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sông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sông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nơi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người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Việt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sinh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Văn</a:t>
            </a:r>
            <a:r>
              <a:rPr lang="en-US" sz="3200" b="1" dirty="0" smtClean="0">
                <a:solidFill>
                  <a:schemeClr val="tx1"/>
                </a:solidFill>
              </a:rPr>
              <a:t> Lang </a:t>
            </a:r>
            <a:r>
              <a:rPr lang="en-US" sz="3200" b="1" dirty="0" err="1" smtClean="0">
                <a:solidFill>
                  <a:schemeClr val="tx1"/>
                </a:solidFill>
              </a:rPr>
              <a:t>đã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ra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đời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572000"/>
            <a:ext cx="8763000" cy="13716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Hãy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xác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định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trên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lược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đồ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những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khu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vực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người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Việt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từng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sinh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sống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448425" y="555307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8763000" cy="1295400"/>
          </a:xfrm>
          <a:prstGeom prst="rect">
            <a:avLst/>
          </a:prstGeom>
          <a:solidFill>
            <a:srgbClr val="66FF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/>
            <a:r>
              <a:rPr lang="en-US" sz="3200" b="1" dirty="0" smtClean="0">
                <a:solidFill>
                  <a:srgbClr val="FF0000"/>
                </a:solidFill>
              </a:rPr>
              <a:t>1.Thời </a:t>
            </a:r>
            <a:r>
              <a:rPr lang="en-US" sz="3200" b="1" dirty="0" err="1" smtClean="0">
                <a:solidFill>
                  <a:srgbClr val="FF0000"/>
                </a:solidFill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thành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địa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phận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nước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Văn</a:t>
            </a:r>
            <a:r>
              <a:rPr lang="en-US" sz="3200" b="1" dirty="0" smtClean="0">
                <a:solidFill>
                  <a:srgbClr val="FF0000"/>
                </a:solidFill>
              </a:rPr>
              <a:t> Lang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" y="1600200"/>
            <a:ext cx="8763000" cy="2228850"/>
            <a:chOff x="152400" y="1600200"/>
            <a:chExt cx="8763000" cy="2228850"/>
          </a:xfrm>
        </p:grpSpPr>
        <p:sp>
          <p:nvSpPr>
            <p:cNvPr id="5" name="Rectangle 4"/>
            <p:cNvSpPr/>
            <p:nvPr/>
          </p:nvSpPr>
          <p:spPr>
            <a:xfrm>
              <a:off x="152400" y="1600200"/>
              <a:ext cx="87630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err="1" smtClean="0">
                  <a:solidFill>
                    <a:schemeClr val="tx1"/>
                  </a:solidFill>
                </a:rPr>
                <a:t>Nhà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nước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đầu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tiên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của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người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Lạc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Việt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52400" y="2209800"/>
              <a:ext cx="3581400" cy="5238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2800" b="1" dirty="0" err="1" smtClean="0">
                  <a:solidFill>
                    <a:schemeClr val="tx1"/>
                  </a:solidFill>
                </a:rPr>
                <a:t>Tên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nước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" y="2733675"/>
              <a:ext cx="3581400" cy="561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2800" b="1" dirty="0" err="1" smtClean="0">
                  <a:solidFill>
                    <a:schemeClr val="tx1"/>
                  </a:solidFill>
                </a:rPr>
                <a:t>Thời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điểm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ra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đời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3295650"/>
              <a:ext cx="3581400" cy="533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2800" b="1" dirty="0" err="1" smtClean="0">
                  <a:solidFill>
                    <a:schemeClr val="tx1"/>
                  </a:solidFill>
                </a:rPr>
                <a:t>Khu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vực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hình</a:t>
              </a:r>
              <a:r>
                <a:rPr lang="en-US" sz="2800" b="1" dirty="0" smtClean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 smtClean="0">
                  <a:solidFill>
                    <a:schemeClr val="tx1"/>
                  </a:solidFill>
                </a:rPr>
                <a:t>thành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733800" y="2209800"/>
            <a:ext cx="5181600" cy="533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Văn</a:t>
            </a:r>
            <a:r>
              <a:rPr lang="en-US" sz="2800" b="1" dirty="0" smtClean="0">
                <a:solidFill>
                  <a:schemeClr val="tx1"/>
                </a:solidFill>
              </a:rPr>
              <a:t> Lang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2743200"/>
            <a:ext cx="5181600" cy="5524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Khoảng</a:t>
            </a:r>
            <a:r>
              <a:rPr lang="en-US" sz="2800" b="1" dirty="0" smtClean="0">
                <a:solidFill>
                  <a:schemeClr val="tx1"/>
                </a:solidFill>
              </a:rPr>
              <a:t> 700 </a:t>
            </a:r>
            <a:r>
              <a:rPr lang="en-US" sz="2800" b="1" dirty="0" err="1" smtClean="0">
                <a:solidFill>
                  <a:schemeClr val="tx1"/>
                </a:solidFill>
              </a:rPr>
              <a:t>năm</a:t>
            </a:r>
            <a:r>
              <a:rPr lang="en-US" sz="2800" b="1" dirty="0" smtClean="0">
                <a:solidFill>
                  <a:schemeClr val="tx1"/>
                </a:solidFill>
              </a:rPr>
              <a:t> TCN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33800" y="3286125"/>
            <a:ext cx="5181600" cy="5524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900" b="1" dirty="0" err="1" smtClean="0">
                <a:solidFill>
                  <a:schemeClr val="tx1"/>
                </a:solidFill>
              </a:rPr>
              <a:t>Khu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vực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sông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Hồng</a:t>
            </a:r>
            <a:r>
              <a:rPr lang="en-US" sz="1900" b="1" dirty="0" smtClean="0">
                <a:solidFill>
                  <a:schemeClr val="tx1"/>
                </a:solidFill>
              </a:rPr>
              <a:t>, </a:t>
            </a:r>
            <a:r>
              <a:rPr lang="en-US" sz="1900" b="1" dirty="0" err="1" smtClean="0">
                <a:solidFill>
                  <a:schemeClr val="tx1"/>
                </a:solidFill>
              </a:rPr>
              <a:t>sông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Cả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và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sông</a:t>
            </a:r>
            <a:r>
              <a:rPr lang="en-US" sz="1900" b="1" dirty="0" smtClean="0">
                <a:solidFill>
                  <a:schemeClr val="tx1"/>
                </a:solidFill>
              </a:rPr>
              <a:t> </a:t>
            </a:r>
            <a:r>
              <a:rPr lang="en-US" sz="1900" b="1" dirty="0" err="1" smtClean="0">
                <a:solidFill>
                  <a:schemeClr val="tx1"/>
                </a:solidFill>
              </a:rPr>
              <a:t>Mã</a:t>
            </a:r>
            <a:endParaRPr lang="en-US" sz="19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2725" y="503872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71525" y="5362575"/>
            <a:ext cx="7010400" cy="248444"/>
            <a:chOff x="771525" y="5362575"/>
            <a:chExt cx="7010400" cy="248444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771525" y="5486400"/>
              <a:ext cx="7010400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896100" y="5495925"/>
              <a:ext cx="2286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239294" y="5476081"/>
              <a:ext cx="2286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020094" y="5485606"/>
              <a:ext cx="22860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2790825" y="553402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43050" y="553402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04925" y="5057775"/>
            <a:ext cx="1752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rgbClr val="00B050"/>
                </a:solidFill>
              </a:rPr>
              <a:t>nước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Văn</a:t>
            </a:r>
            <a:r>
              <a:rPr lang="en-US" sz="1400" b="1" dirty="0" smtClean="0">
                <a:solidFill>
                  <a:srgbClr val="00B050"/>
                </a:solidFill>
              </a:rPr>
              <a:t> Lang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85800" y="4343400"/>
            <a:ext cx="7239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Xác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định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thời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gian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ra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đời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của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nước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Văn</a:t>
            </a:r>
            <a:r>
              <a:rPr lang="en-US" sz="1800" b="1" dirty="0" smtClean="0">
                <a:solidFill>
                  <a:schemeClr val="tx1"/>
                </a:solidFill>
              </a:rPr>
              <a:t> Lang </a:t>
            </a:r>
            <a:r>
              <a:rPr lang="en-US" sz="1800" b="1" dirty="0" err="1" smtClean="0">
                <a:solidFill>
                  <a:schemeClr val="tx1"/>
                </a:solidFill>
              </a:rPr>
              <a:t>trên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trục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thời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gian</a:t>
            </a:r>
            <a:endParaRPr lang="en-US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 animBg="1"/>
      <p:bldP spid="12" grpId="0" animBg="1"/>
      <p:bldP spid="13" grpId="0" animBg="1"/>
      <p:bldP spid="14" grpId="0" animBg="1"/>
      <p:bldP spid="21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28600"/>
            <a:ext cx="7772400" cy="533400"/>
          </a:xfrm>
          <a:prstGeom prst="rect">
            <a:avLst/>
          </a:prstGeom>
          <a:solidFill>
            <a:srgbClr val="CCFF66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2. </a:t>
            </a:r>
            <a:r>
              <a:rPr lang="en-US" sz="3200" b="1" dirty="0" err="1" smtClean="0">
                <a:solidFill>
                  <a:srgbClr val="0000FF"/>
                </a:solidFill>
              </a:rPr>
              <a:t>Các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tầng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trong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xã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hội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Văn</a:t>
            </a:r>
            <a:r>
              <a:rPr lang="en-US" sz="3200" b="1" dirty="0" smtClean="0">
                <a:solidFill>
                  <a:srgbClr val="0000FF"/>
                </a:solidFill>
              </a:rPr>
              <a:t> Lang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8763000" cy="3276600"/>
          </a:xfrm>
          <a:prstGeom prst="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Đứng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đầu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vua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gọi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Hùng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Vương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Giúp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vua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Hùng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cai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quản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đất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nước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lạc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hầu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</a:rPr>
              <a:t>lạc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tướng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Vua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lạc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hầu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lạc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tướng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thuộc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tầng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lớp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giàu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trong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xã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hội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</a:rPr>
              <a:t>Dân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thường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được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gọi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lạc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dân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tầng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lớp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thấp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kém</a:t>
            </a:r>
            <a:r>
              <a:rPr lang="en-US" sz="3200" b="1" dirty="0" smtClean="0">
                <a:solidFill>
                  <a:schemeClr val="tx1"/>
                </a:solidFill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</a:rPr>
              <a:t>nghèo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hèn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nô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tì</a:t>
            </a:r>
            <a:r>
              <a:rPr lang="en-US" sz="3200" b="1" dirty="0" smtClean="0">
                <a:solidFill>
                  <a:schemeClr val="tx1"/>
                </a:solidFill>
              </a:rPr>
              <a:t>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81000"/>
            <a:ext cx="8763000" cy="1066800"/>
          </a:xfrm>
          <a:prstGeom prst="rect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</a:rPr>
              <a:t>Xã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hội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Văn</a:t>
            </a:r>
            <a:r>
              <a:rPr lang="en-US" sz="3200" b="1" dirty="0" smtClean="0">
                <a:solidFill>
                  <a:schemeClr val="tx1"/>
                </a:solidFill>
              </a:rPr>
              <a:t> Lang </a:t>
            </a:r>
            <a:r>
              <a:rPr lang="en-US" sz="3200" b="1" dirty="0" err="1" smtClean="0">
                <a:solidFill>
                  <a:schemeClr val="tx1"/>
                </a:solidFill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những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tầng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lớp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nào</a:t>
            </a:r>
            <a:r>
              <a:rPr lang="en-US" sz="3200" b="1" dirty="0" smtClean="0">
                <a:solidFill>
                  <a:schemeClr val="tx1"/>
                </a:solidFill>
              </a:rPr>
              <a:t> ? </a:t>
            </a:r>
            <a:r>
              <a:rPr lang="en-US" sz="3200" b="1" dirty="0" err="1" smtClean="0">
                <a:solidFill>
                  <a:schemeClr val="tx1"/>
                </a:solidFill>
              </a:rPr>
              <a:t>Em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hãy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vẽ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sơ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đồ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thể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tầng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lớp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đó</a:t>
            </a:r>
            <a:r>
              <a:rPr lang="en-US" sz="3200" b="1" dirty="0" smtClean="0">
                <a:solidFill>
                  <a:schemeClr val="tx1"/>
                </a:solidFill>
              </a:rPr>
              <a:t>.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57525" y="1714500"/>
            <a:ext cx="2603623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Vua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Hùng</a:t>
            </a:r>
            <a:r>
              <a:rPr lang="en-US" sz="4000" b="1" dirty="0" smtClean="0">
                <a:solidFill>
                  <a:schemeClr val="tx1"/>
                </a:solidFill>
              </a:rPr>
              <a:t> 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3124200"/>
            <a:ext cx="4754442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Lạc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hầu</a:t>
            </a:r>
            <a:r>
              <a:rPr lang="en-US" sz="4000" b="1" dirty="0" smtClean="0">
                <a:solidFill>
                  <a:schemeClr val="tx1"/>
                </a:solidFill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</a:rPr>
              <a:t>lạc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tướng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5600" y="4514850"/>
            <a:ext cx="2943226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Lạc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dân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2350" y="5943600"/>
            <a:ext cx="1698015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Nô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tì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4042537" y="2815463"/>
            <a:ext cx="609600" cy="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4061587" y="4206113"/>
            <a:ext cx="609600" cy="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4099687" y="5615813"/>
            <a:ext cx="609600" cy="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88&quot;&gt;&lt;/object&gt;&lt;object type=&quot;2&quot; unique_id=&quot;10189&quot;&gt;&lt;object type=&quot;3&quot; unique_id=&quot;10190&quot;&gt;&lt;property id=&quot;20148&quot; value=&quot;5&quot;/&gt;&lt;property id=&quot;20300&quot; value=&quot;Slide 1&quot;/&gt;&lt;property id=&quot;20307&quot; value=&quot;513&quot;/&gt;&lt;/object&gt;&lt;object type=&quot;3&quot; unique_id=&quot;10191&quot;&gt;&lt;property id=&quot;20148&quot; value=&quot;5&quot;/&gt;&lt;property id=&quot;20300&quot; value=&quot;Slide 2&quot;/&gt;&lt;property id=&quot;20307&quot; value=&quot;512&quot;/&gt;&lt;/object&gt;&lt;object type=&quot;3&quot; unique_id=&quot;10192&quot;&gt;&lt;property id=&quot;20148&quot; value=&quot;5&quot;/&gt;&lt;property id=&quot;20300&quot; value=&quot;Slide 3&quot;/&gt;&lt;property id=&quot;20307&quot; value=&quot;295&quot;/&gt;&lt;/object&gt;&lt;object type=&quot;3&quot; unique_id=&quot;10193&quot;&gt;&lt;property id=&quot;20148&quot; value=&quot;5&quot;/&gt;&lt;property id=&quot;20300&quot; value=&quot;Slide 4&quot;/&gt;&lt;property id=&quot;20307&quot; value=&quot;478&quot;/&gt;&lt;/object&gt;&lt;object type=&quot;3&quot; unique_id=&quot;10194&quot;&gt;&lt;property id=&quot;20148&quot; value=&quot;5&quot;/&gt;&lt;property id=&quot;20300&quot; value=&quot;Slide 5&quot;/&gt;&lt;property id=&quot;20307&quot; value=&quot;487&quot;/&gt;&lt;/object&gt;&lt;object type=&quot;3&quot; unique_id=&quot;10195&quot;&gt;&lt;property id=&quot;20148&quot; value=&quot;5&quot;/&gt;&lt;property id=&quot;20300&quot; value=&quot;Slide 6&quot;/&gt;&lt;property id=&quot;20307&quot; value=&quot;493&quot;/&gt;&lt;/object&gt;&lt;object type=&quot;3&quot; unique_id=&quot;10196&quot;&gt;&lt;property id=&quot;20148&quot; value=&quot;5&quot;/&gt;&lt;property id=&quot;20300&quot; value=&quot;Slide 7&quot;/&gt;&lt;property id=&quot;20307&quot; value=&quot;491&quot;/&gt;&lt;/object&gt;&lt;object type=&quot;3&quot; unique_id=&quot;10197&quot;&gt;&lt;property id=&quot;20148&quot; value=&quot;5&quot;/&gt;&lt;property id=&quot;20300&quot; value=&quot;Slide 8&quot;/&gt;&lt;property id=&quot;20307&quot; value=&quot;490&quot;/&gt;&lt;/object&gt;&lt;object type=&quot;3&quot; unique_id=&quot;10198&quot;&gt;&lt;property id=&quot;20148&quot; value=&quot;5&quot;/&gt;&lt;property id=&quot;20300&quot; value=&quot;Slide 9&quot;/&gt;&lt;property id=&quot;20307&quot; value=&quot;492&quot;/&gt;&lt;/object&gt;&lt;object type=&quot;3&quot; unique_id=&quot;10199&quot;&gt;&lt;property id=&quot;20148&quot; value=&quot;5&quot;/&gt;&lt;property id=&quot;20300&quot; value=&quot;Slide 10&quot;/&gt;&lt;property id=&quot;20307&quot; value=&quot;494&quot;/&gt;&lt;/object&gt;&lt;object type=&quot;3&quot; unique_id=&quot;10200&quot;&gt;&lt;property id=&quot;20148&quot; value=&quot;5&quot;/&gt;&lt;property id=&quot;20300&quot; value=&quot;Slide 11&quot;/&gt;&lt;property id=&quot;20307&quot; value=&quot;495&quot;/&gt;&lt;/object&gt;&lt;object type=&quot;3&quot; unique_id=&quot;10201&quot;&gt;&lt;property id=&quot;20148&quot; value=&quot;5&quot;/&gt;&lt;property id=&quot;20300&quot; value=&quot;Slide 12&quot;/&gt;&lt;property id=&quot;20307&quot; value=&quot;496&quot;/&gt;&lt;/object&gt;&lt;object type=&quot;3&quot; unique_id=&quot;10202&quot;&gt;&lt;property id=&quot;20148&quot; value=&quot;5&quot;/&gt;&lt;property id=&quot;20300&quot; value=&quot;Slide 13&quot;/&gt;&lt;property id=&quot;20307&quot; value=&quot;497&quot;/&gt;&lt;/object&gt;&lt;object type=&quot;3&quot; unique_id=&quot;10203&quot;&gt;&lt;property id=&quot;20148&quot; value=&quot;5&quot;/&gt;&lt;property id=&quot;20300&quot; value=&quot;Slide 14&quot;/&gt;&lt;property id=&quot;20307&quot; value=&quot;503&quot;/&gt;&lt;/object&gt;&lt;object type=&quot;3&quot; unique_id=&quot;10204&quot;&gt;&lt;property id=&quot;20148&quot; value=&quot;5&quot;/&gt;&lt;property id=&quot;20300&quot; value=&quot;Slide 15&quot;/&gt;&lt;property id=&quot;20307&quot; value=&quot;504&quot;/&gt;&lt;/object&gt;&lt;object type=&quot;3&quot; unique_id=&quot;10205&quot;&gt;&lt;property id=&quot;20148&quot; value=&quot;5&quot;/&gt;&lt;property id=&quot;20300&quot; value=&quot;Slide 16&quot;/&gt;&lt;property id=&quot;20307&quot; value=&quot;505&quot;/&gt;&lt;/object&gt;&lt;object type=&quot;3&quot; unique_id=&quot;10206&quot;&gt;&lt;property id=&quot;20148&quot; value=&quot;5&quot;/&gt;&lt;property id=&quot;20300&quot; value=&quot;Slide 17&quot;/&gt;&lt;property id=&quot;20307&quot; value=&quot;506&quot;/&gt;&lt;/object&gt;&lt;object type=&quot;3&quot; unique_id=&quot;10207&quot;&gt;&lt;property id=&quot;20148&quot; value=&quot;5&quot;/&gt;&lt;property id=&quot;20300&quot; value=&quot;Slide 18 - &amp;quot;Đời sống vật chất và tinh thần của người Lạc Việt&amp;quot;&quot;/&gt;&lt;property id=&quot;20307&quot; value=&quot;498&quot;/&gt;&lt;/object&gt;&lt;object type=&quot;3&quot; unique_id=&quot;10208&quot;&gt;&lt;property id=&quot;20148&quot; value=&quot;5&quot;/&gt;&lt;property id=&quot;20300&quot; value=&quot;Slide 19&quot;/&gt;&lt;property id=&quot;20307&quot; value=&quot;499&quot;/&gt;&lt;/object&gt;&lt;object type=&quot;3&quot; unique_id=&quot;10209&quot;&gt;&lt;property id=&quot;20148&quot; value=&quot;5&quot;/&gt;&lt;property id=&quot;20300&quot; value=&quot;Slide 20&quot;/&gt;&lt;property id=&quot;20307&quot; value=&quot;500&quot;/&gt;&lt;/object&gt;&lt;object type=&quot;3&quot; unique_id=&quot;10210&quot;&gt;&lt;property id=&quot;20148&quot; value=&quot;5&quot;/&gt;&lt;property id=&quot;20300&quot; value=&quot;Slide 21&quot;/&gt;&lt;property id=&quot;20307&quot; value=&quot;501&quot;/&gt;&lt;/object&gt;&lt;object type=&quot;3&quot; unique_id=&quot;10211&quot;&gt;&lt;property id=&quot;20148&quot; value=&quot;5&quot;/&gt;&lt;property id=&quot;20300&quot; value=&quot;Slide 22&quot;/&gt;&lt;property id=&quot;20307&quot; value=&quot;502&quot;/&gt;&lt;/object&gt;&lt;object type=&quot;3&quot; unique_id=&quot;10212&quot;&gt;&lt;property id=&quot;20148&quot; value=&quot;5&quot;/&gt;&lt;property id=&quot;20300&quot; value=&quot;Slide 23&quot;/&gt;&lt;property id=&quot;20307&quot; value=&quot;507&quot;/&gt;&lt;/object&gt;&lt;object type=&quot;3&quot; unique_id=&quot;10213&quot;&gt;&lt;property id=&quot;20148&quot; value=&quot;5&quot;/&gt;&lt;property id=&quot;20300&quot; value=&quot;Slide 24&quot;/&gt;&lt;property id=&quot;20307&quot; value=&quot;508&quot;/&gt;&lt;/object&gt;&lt;object type=&quot;3&quot; unique_id=&quot;10214&quot;&gt;&lt;property id=&quot;20148&quot; value=&quot;5&quot;/&gt;&lt;property id=&quot;20300&quot; value=&quot;Slide 25&quot;/&gt;&lt;property id=&quot;20307&quot; value=&quot;509&quot;/&gt;&lt;/object&gt;&lt;object type=&quot;3&quot; unique_id=&quot;10215&quot;&gt;&lt;property id=&quot;20148&quot; value=&quot;5&quot;/&gt;&lt;property id=&quot;20300&quot; value=&quot;Slide 26&quot;/&gt;&lt;property id=&quot;20307&quot; value=&quot;51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2589</TotalTime>
  <Words>1065</Words>
  <Application>Microsoft Office PowerPoint</Application>
  <PresentationFormat>On-screen Show (4:3)</PresentationFormat>
  <Paragraphs>89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Đời sống vật chất và tinh thần của người Lạc Việt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315</cp:revision>
  <dcterms:created xsi:type="dcterms:W3CDTF">2008-10-26T20:54:47Z</dcterms:created>
  <dcterms:modified xsi:type="dcterms:W3CDTF">2017-09-22T06:00:23Z</dcterms:modified>
</cp:coreProperties>
</file>